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ource Han Sans KR Heavy" charset="1" panose="020B0A00000000000000"/>
      <p:regular r:id="rId24"/>
    </p:embeddedFont>
    <p:embeddedFont>
      <p:font typeface="Nanum Gothic Bold" charset="1" panose="020D0804000000000000"/>
      <p:regular r:id="rId25"/>
    </p:embeddedFont>
    <p:embeddedFont>
      <p:font typeface="Source Han Sans KR Bold" charset="1" panose="020B0800000000000000"/>
      <p:regular r:id="rId26"/>
    </p:embeddedFont>
    <p:embeddedFont>
      <p:font typeface="Nanum Gothic" charset="1" panose="020D0604000000000000"/>
      <p:regular r:id="rId27"/>
    </p:embeddedFont>
    <p:embeddedFont>
      <p:font typeface="Source Han Sans KR" charset="1" panose="020B04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41259" y="2998078"/>
            <a:ext cx="16805481" cy="187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 spc="-299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INDIVIDUAL PROJECT</a:t>
            </a:r>
          </a:p>
          <a:p>
            <a:pPr algn="ctr">
              <a:lnSpc>
                <a:spcPts val="39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35774" y="6729125"/>
            <a:ext cx="8616452" cy="56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3"/>
              </a:lnSpc>
            </a:pPr>
            <a:r>
              <a:rPr lang="en-US" sz="3245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BY JEONGWOO KWAK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1582" y="4959667"/>
            <a:ext cx="14884837" cy="69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b="true" sz="43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ONLINE SHOPPING SITE WITH AI WEB CRAWLING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440" y="2840773"/>
            <a:ext cx="7802888" cy="2632984"/>
          </a:xfrm>
          <a:custGeom>
            <a:avLst/>
            <a:gdLst/>
            <a:ahLst/>
            <a:cxnLst/>
            <a:rect r="r" b="b" t="t" l="l"/>
            <a:pathLst>
              <a:path h="2632984" w="7802888">
                <a:moveTo>
                  <a:pt x="0" y="0"/>
                </a:moveTo>
                <a:lnTo>
                  <a:pt x="7802888" y="0"/>
                </a:lnTo>
                <a:lnTo>
                  <a:pt x="7802888" y="2632983"/>
                </a:lnTo>
                <a:lnTo>
                  <a:pt x="0" y="263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440" y="6564243"/>
            <a:ext cx="8258709" cy="2121291"/>
          </a:xfrm>
          <a:custGeom>
            <a:avLst/>
            <a:gdLst/>
            <a:ahLst/>
            <a:cxnLst/>
            <a:rect r="r" b="b" t="t" l="l"/>
            <a:pathLst>
              <a:path h="2121291" w="8258709">
                <a:moveTo>
                  <a:pt x="0" y="0"/>
                </a:moveTo>
                <a:lnTo>
                  <a:pt x="8258710" y="0"/>
                </a:lnTo>
                <a:lnTo>
                  <a:pt x="8258710" y="2121291"/>
                </a:lnTo>
                <a:lnTo>
                  <a:pt x="0" y="2121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57081" y="2840773"/>
            <a:ext cx="8173398" cy="2327289"/>
          </a:xfrm>
          <a:custGeom>
            <a:avLst/>
            <a:gdLst/>
            <a:ahLst/>
            <a:cxnLst/>
            <a:rect r="r" b="b" t="t" l="l"/>
            <a:pathLst>
              <a:path h="2327289" w="8173398">
                <a:moveTo>
                  <a:pt x="0" y="0"/>
                </a:moveTo>
                <a:lnTo>
                  <a:pt x="8173398" y="0"/>
                </a:lnTo>
                <a:lnTo>
                  <a:pt x="8173398" y="2327289"/>
                </a:lnTo>
                <a:lnTo>
                  <a:pt x="0" y="232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7081" y="6564243"/>
            <a:ext cx="7067681" cy="2100134"/>
          </a:xfrm>
          <a:custGeom>
            <a:avLst/>
            <a:gdLst/>
            <a:ahLst/>
            <a:cxnLst/>
            <a:rect r="r" b="b" t="t" l="l"/>
            <a:pathLst>
              <a:path h="2100134" w="7067681">
                <a:moveTo>
                  <a:pt x="0" y="0"/>
                </a:moveTo>
                <a:lnTo>
                  <a:pt x="7067682" y="0"/>
                </a:lnTo>
                <a:lnTo>
                  <a:pt x="7067682" y="2100133"/>
                </a:lnTo>
                <a:lnTo>
                  <a:pt x="0" y="2100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8808" y="793274"/>
            <a:ext cx="592797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Online Shopping  Site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2011" y="793274"/>
            <a:ext cx="6643539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AI Web Crawling System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Requirements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71323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84144" y="2812388"/>
            <a:ext cx="7221003" cy="6035037"/>
          </a:xfrm>
          <a:custGeom>
            <a:avLst/>
            <a:gdLst/>
            <a:ahLst/>
            <a:cxnLst/>
            <a:rect r="r" b="b" t="t" l="l"/>
            <a:pathLst>
              <a:path h="6035037" w="7221003">
                <a:moveTo>
                  <a:pt x="0" y="0"/>
                </a:moveTo>
                <a:lnTo>
                  <a:pt x="7221003" y="0"/>
                </a:lnTo>
                <a:lnTo>
                  <a:pt x="7221003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1480" y="2326952"/>
            <a:ext cx="8776301" cy="3502954"/>
          </a:xfrm>
          <a:custGeom>
            <a:avLst/>
            <a:gdLst/>
            <a:ahLst/>
            <a:cxnLst/>
            <a:rect r="r" b="b" t="t" l="l"/>
            <a:pathLst>
              <a:path h="3502954" w="8776301">
                <a:moveTo>
                  <a:pt x="0" y="0"/>
                </a:moveTo>
                <a:lnTo>
                  <a:pt x="8776301" y="0"/>
                </a:lnTo>
                <a:lnTo>
                  <a:pt x="8776301" y="3502955"/>
                </a:lnTo>
                <a:lnTo>
                  <a:pt x="0" y="3502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1480" y="6185350"/>
            <a:ext cx="8776301" cy="3721453"/>
          </a:xfrm>
          <a:custGeom>
            <a:avLst/>
            <a:gdLst/>
            <a:ahLst/>
            <a:cxnLst/>
            <a:rect r="r" b="b" t="t" l="l"/>
            <a:pathLst>
              <a:path h="3721453" w="8776301">
                <a:moveTo>
                  <a:pt x="0" y="0"/>
                </a:moveTo>
                <a:lnTo>
                  <a:pt x="8776301" y="0"/>
                </a:lnTo>
                <a:lnTo>
                  <a:pt x="8776301" y="3721453"/>
                </a:lnTo>
                <a:lnTo>
                  <a:pt x="0" y="372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628" y="398308"/>
            <a:ext cx="1704589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Use Case Diagram &amp; Sequence Diagram for Online Shopping Site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71323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934946" y="1906147"/>
            <a:ext cx="4418109" cy="8159912"/>
          </a:xfrm>
          <a:custGeom>
            <a:avLst/>
            <a:gdLst/>
            <a:ahLst/>
            <a:cxnLst/>
            <a:rect r="r" b="b" t="t" l="l"/>
            <a:pathLst>
              <a:path h="8159912" w="4418109">
                <a:moveTo>
                  <a:pt x="0" y="0"/>
                </a:moveTo>
                <a:lnTo>
                  <a:pt x="4418108" y="0"/>
                </a:lnTo>
                <a:lnTo>
                  <a:pt x="4418108" y="8159912"/>
                </a:lnTo>
                <a:lnTo>
                  <a:pt x="0" y="815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628" y="407833"/>
            <a:ext cx="1704589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Flow Chart for the AI Web Crawling System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71323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148467" y="1848017"/>
            <a:ext cx="5190740" cy="4041470"/>
          </a:xfrm>
          <a:custGeom>
            <a:avLst/>
            <a:gdLst/>
            <a:ahLst/>
            <a:cxnLst/>
            <a:rect r="r" b="b" t="t" l="l"/>
            <a:pathLst>
              <a:path h="4041470" w="5190740">
                <a:moveTo>
                  <a:pt x="0" y="0"/>
                </a:moveTo>
                <a:lnTo>
                  <a:pt x="5190740" y="0"/>
                </a:lnTo>
                <a:lnTo>
                  <a:pt x="5190740" y="4041471"/>
                </a:lnTo>
                <a:lnTo>
                  <a:pt x="0" y="404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9431" y="1848017"/>
            <a:ext cx="5199771" cy="4041470"/>
          </a:xfrm>
          <a:custGeom>
            <a:avLst/>
            <a:gdLst/>
            <a:ahLst/>
            <a:cxnLst/>
            <a:rect r="r" b="b" t="t" l="l"/>
            <a:pathLst>
              <a:path h="4041470" w="5199771">
                <a:moveTo>
                  <a:pt x="0" y="0"/>
                </a:moveTo>
                <a:lnTo>
                  <a:pt x="5199771" y="0"/>
                </a:lnTo>
                <a:lnTo>
                  <a:pt x="5199771" y="4041471"/>
                </a:lnTo>
                <a:lnTo>
                  <a:pt x="0" y="4041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" r="0" b="-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551" y="6070463"/>
            <a:ext cx="5032321" cy="3929392"/>
          </a:xfrm>
          <a:custGeom>
            <a:avLst/>
            <a:gdLst/>
            <a:ahLst/>
            <a:cxnLst/>
            <a:rect r="r" b="b" t="t" l="l"/>
            <a:pathLst>
              <a:path h="3929392" w="5032321">
                <a:moveTo>
                  <a:pt x="0" y="0"/>
                </a:moveTo>
                <a:lnTo>
                  <a:pt x="5032321" y="0"/>
                </a:lnTo>
                <a:lnTo>
                  <a:pt x="5032321" y="3929392"/>
                </a:lnTo>
                <a:lnTo>
                  <a:pt x="0" y="3929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8" t="-1283" r="-1002" b="-17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2884" y="1848017"/>
            <a:ext cx="5215656" cy="4041470"/>
          </a:xfrm>
          <a:custGeom>
            <a:avLst/>
            <a:gdLst/>
            <a:ahLst/>
            <a:cxnLst/>
            <a:rect r="r" b="b" t="t" l="l"/>
            <a:pathLst>
              <a:path h="4041470" w="5215656">
                <a:moveTo>
                  <a:pt x="0" y="0"/>
                </a:moveTo>
                <a:lnTo>
                  <a:pt x="5215655" y="0"/>
                </a:lnTo>
                <a:lnTo>
                  <a:pt x="5215655" y="4041471"/>
                </a:lnTo>
                <a:lnTo>
                  <a:pt x="0" y="4041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9431" y="6070463"/>
            <a:ext cx="2933567" cy="4123380"/>
          </a:xfrm>
          <a:custGeom>
            <a:avLst/>
            <a:gdLst/>
            <a:ahLst/>
            <a:cxnLst/>
            <a:rect r="r" b="b" t="t" l="l"/>
            <a:pathLst>
              <a:path h="4123380" w="2933567">
                <a:moveTo>
                  <a:pt x="0" y="0"/>
                </a:moveTo>
                <a:lnTo>
                  <a:pt x="2933567" y="0"/>
                </a:lnTo>
                <a:lnTo>
                  <a:pt x="2933567" y="4123379"/>
                </a:lnTo>
                <a:lnTo>
                  <a:pt x="0" y="412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064" r="0" b="-16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9389" y="6070463"/>
            <a:ext cx="2519078" cy="4123380"/>
          </a:xfrm>
          <a:custGeom>
            <a:avLst/>
            <a:gdLst/>
            <a:ahLst/>
            <a:cxnLst/>
            <a:rect r="r" b="b" t="t" l="l"/>
            <a:pathLst>
              <a:path h="4123380" w="2519078">
                <a:moveTo>
                  <a:pt x="0" y="0"/>
                </a:moveTo>
                <a:lnTo>
                  <a:pt x="2519078" y="0"/>
                </a:lnTo>
                <a:lnTo>
                  <a:pt x="2519078" y="4123379"/>
                </a:lnTo>
                <a:lnTo>
                  <a:pt x="0" y="4123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0" t="-1573" r="0" b="-185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4551" y="390525"/>
            <a:ext cx="1520987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Prototype : Wireframe for Online Shopping site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71323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81200" y="1848017"/>
            <a:ext cx="5144104" cy="4041470"/>
          </a:xfrm>
          <a:custGeom>
            <a:avLst/>
            <a:gdLst/>
            <a:ahLst/>
            <a:cxnLst/>
            <a:rect r="r" b="b" t="t" l="l"/>
            <a:pathLst>
              <a:path h="4041470" w="5144104">
                <a:moveTo>
                  <a:pt x="0" y="0"/>
                </a:moveTo>
                <a:lnTo>
                  <a:pt x="5144104" y="0"/>
                </a:lnTo>
                <a:lnTo>
                  <a:pt x="5144104" y="4041471"/>
                </a:lnTo>
                <a:lnTo>
                  <a:pt x="0" y="404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94481" y="1784796"/>
            <a:ext cx="5110027" cy="4041470"/>
          </a:xfrm>
          <a:custGeom>
            <a:avLst/>
            <a:gdLst/>
            <a:ahLst/>
            <a:cxnLst/>
            <a:rect r="r" b="b" t="t" l="l"/>
            <a:pathLst>
              <a:path h="4041470" w="5110027">
                <a:moveTo>
                  <a:pt x="0" y="0"/>
                </a:moveTo>
                <a:lnTo>
                  <a:pt x="5110026" y="0"/>
                </a:lnTo>
                <a:lnTo>
                  <a:pt x="5110026" y="4041470"/>
                </a:lnTo>
                <a:lnTo>
                  <a:pt x="0" y="404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5277" y="6070463"/>
            <a:ext cx="5110027" cy="4041470"/>
          </a:xfrm>
          <a:custGeom>
            <a:avLst/>
            <a:gdLst/>
            <a:ahLst/>
            <a:cxnLst/>
            <a:rect r="r" b="b" t="t" l="l"/>
            <a:pathLst>
              <a:path h="4041470" w="5110027">
                <a:moveTo>
                  <a:pt x="0" y="0"/>
                </a:moveTo>
                <a:lnTo>
                  <a:pt x="5110027" y="0"/>
                </a:lnTo>
                <a:lnTo>
                  <a:pt x="5110027" y="4041470"/>
                </a:lnTo>
                <a:lnTo>
                  <a:pt x="0" y="404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4481" y="6070463"/>
            <a:ext cx="5132026" cy="4041470"/>
          </a:xfrm>
          <a:custGeom>
            <a:avLst/>
            <a:gdLst/>
            <a:ahLst/>
            <a:cxnLst/>
            <a:rect r="r" b="b" t="t" l="l"/>
            <a:pathLst>
              <a:path h="4041470" w="5132026">
                <a:moveTo>
                  <a:pt x="0" y="0"/>
                </a:moveTo>
                <a:lnTo>
                  <a:pt x="5132026" y="0"/>
                </a:lnTo>
                <a:lnTo>
                  <a:pt x="5132026" y="4041470"/>
                </a:lnTo>
                <a:lnTo>
                  <a:pt x="0" y="4041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5277" y="390525"/>
            <a:ext cx="1704589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Prototype: Wireframe for Online Shopping Site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71323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998680"/>
            <a:ext cx="4405222" cy="2259620"/>
          </a:xfrm>
          <a:custGeom>
            <a:avLst/>
            <a:gdLst/>
            <a:ahLst/>
            <a:cxnLst/>
            <a:rect r="r" b="b" t="t" l="l"/>
            <a:pathLst>
              <a:path h="2259620" w="4405222">
                <a:moveTo>
                  <a:pt x="0" y="0"/>
                </a:moveTo>
                <a:lnTo>
                  <a:pt x="4405222" y="0"/>
                </a:lnTo>
                <a:lnTo>
                  <a:pt x="4405222" y="2259620"/>
                </a:lnTo>
                <a:lnTo>
                  <a:pt x="0" y="225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912578"/>
            <a:ext cx="2901203" cy="3038351"/>
          </a:xfrm>
          <a:custGeom>
            <a:avLst/>
            <a:gdLst/>
            <a:ahLst/>
            <a:cxnLst/>
            <a:rect r="r" b="b" t="t" l="l"/>
            <a:pathLst>
              <a:path h="3038351" w="2901203">
                <a:moveTo>
                  <a:pt x="0" y="0"/>
                </a:moveTo>
                <a:lnTo>
                  <a:pt x="2901203" y="0"/>
                </a:lnTo>
                <a:lnTo>
                  <a:pt x="2901203" y="3038351"/>
                </a:lnTo>
                <a:lnTo>
                  <a:pt x="0" y="3038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0880" y="390525"/>
            <a:ext cx="1922252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46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Prototype: Architecture for AI web crawling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60667"/>
            <a:ext cx="3675328" cy="365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User interaction:</a:t>
            </a:r>
          </a:p>
          <a:p>
            <a:pPr algn="l" marL="367035" indent="-183518" lvl="1">
              <a:lnSpc>
                <a:spcPts val="2210"/>
              </a:lnSpc>
              <a:buAutoNum type="arabicPeriod" startAt="1"/>
            </a:pPr>
            <a:r>
              <a:rPr lang="en-US" sz="17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When the user executes the program, enter the product name to search.</a:t>
            </a:r>
          </a:p>
          <a:p>
            <a:pPr algn="l" marL="367035" indent="-183518" lvl="1">
              <a:lnSpc>
                <a:spcPts val="2210"/>
              </a:lnSpc>
              <a:buAutoNum type="arabicPeriod" startAt="1"/>
            </a:pPr>
            <a:r>
              <a:rPr lang="en-US" sz="17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User can obtain the product and requested description (sales pitch message) through the terminal or command prompt.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83919" y="2370192"/>
            <a:ext cx="12920059" cy="290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b="true" sz="2688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Program operation process: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Receive search keywords from the user.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Crawl the search results page of an online shopping site (Naver Shopping Mall) based on the entered keywords.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Extract product name, price, detailed information, and product image URLs from the crawled data.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Translate collected product names from Korean to English.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Download images using the URLs of the crawled product images. Images will be saved based on the translated product names in English.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Use an AI model to generate conversation messages based on the collected product information and specified requirements.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The AI model will generate messages that include product descriptions, price information, selling points, etc. The generated messages will    be saved in a text file with the title being the translated product name in English.</a:t>
            </a:r>
          </a:p>
          <a:p>
            <a:pPr algn="l" marL="334841" indent="-167421" lvl="1">
              <a:lnSpc>
                <a:spcPts val="2016"/>
              </a:lnSpc>
              <a:buAutoNum type="arabicPeriod" startAt="1"/>
            </a:pPr>
            <a:r>
              <a:rPr lang="en-US" sz="155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Provide users with product information, image download links, AI-generated conversational messages, and more, all output to a terminal window.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06855"/>
            <a:ext cx="5860256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Output file after running the program: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406855"/>
            <a:ext cx="3538835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Contents of the txt file: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172073" cy="10287000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823915" y="1028700"/>
            <a:ext cx="5601278" cy="1510011"/>
          </a:xfrm>
          <a:custGeom>
            <a:avLst/>
            <a:gdLst/>
            <a:ahLst/>
            <a:cxnLst/>
            <a:rect r="r" b="b" t="t" l="l"/>
            <a:pathLst>
              <a:path h="1510011" w="5601278">
                <a:moveTo>
                  <a:pt x="0" y="0"/>
                </a:moveTo>
                <a:lnTo>
                  <a:pt x="5601278" y="0"/>
                </a:lnTo>
                <a:lnTo>
                  <a:pt x="5601278" y="1510011"/>
                </a:lnTo>
                <a:lnTo>
                  <a:pt x="0" y="151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0989" y="2325682"/>
            <a:ext cx="1859187" cy="1859187"/>
          </a:xfrm>
          <a:custGeom>
            <a:avLst/>
            <a:gdLst/>
            <a:ahLst/>
            <a:cxnLst/>
            <a:rect r="r" b="b" t="t" l="l"/>
            <a:pathLst>
              <a:path h="1859187" w="1859187">
                <a:moveTo>
                  <a:pt x="0" y="0"/>
                </a:moveTo>
                <a:lnTo>
                  <a:pt x="1859187" y="0"/>
                </a:lnTo>
                <a:lnTo>
                  <a:pt x="1859187" y="1859187"/>
                </a:lnTo>
                <a:lnTo>
                  <a:pt x="0" y="185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5701" y="3446482"/>
            <a:ext cx="4311046" cy="2832737"/>
          </a:xfrm>
          <a:custGeom>
            <a:avLst/>
            <a:gdLst/>
            <a:ahLst/>
            <a:cxnLst/>
            <a:rect r="r" b="b" t="t" l="l"/>
            <a:pathLst>
              <a:path h="2832737" w="4311046">
                <a:moveTo>
                  <a:pt x="0" y="0"/>
                </a:moveTo>
                <a:lnTo>
                  <a:pt x="4311045" y="0"/>
                </a:lnTo>
                <a:lnTo>
                  <a:pt x="4311045" y="2832736"/>
                </a:lnTo>
                <a:lnTo>
                  <a:pt x="0" y="2832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4267" y="5826340"/>
            <a:ext cx="6617607" cy="3722404"/>
          </a:xfrm>
          <a:custGeom>
            <a:avLst/>
            <a:gdLst/>
            <a:ahLst/>
            <a:cxnLst/>
            <a:rect r="r" b="b" t="t" l="l"/>
            <a:pathLst>
              <a:path h="3722404" w="6617607">
                <a:moveTo>
                  <a:pt x="0" y="0"/>
                </a:moveTo>
                <a:lnTo>
                  <a:pt x="6617606" y="0"/>
                </a:lnTo>
                <a:lnTo>
                  <a:pt x="6617606" y="3722404"/>
                </a:lnTo>
                <a:lnTo>
                  <a:pt x="0" y="3722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42592"/>
            <a:ext cx="4757239" cy="7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80"/>
              </a:lnSpc>
              <a:spcBef>
                <a:spcPct val="0"/>
              </a:spcBef>
            </a:pPr>
            <a:r>
              <a:rPr lang="en-US" b="true" sz="5067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Achievements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294" y="1882990"/>
            <a:ext cx="5645484" cy="754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Learned React and JavaScript for the first time, and successfully applied them in a project.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Built a project using MongoDB and UI/UX design principles learned from a previous class. Also incorporated the latest popular technology, GPT, into the project.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Mastered backend technologies for server and database management.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Improved</a:t>
            </a: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skills in analyzing online survey data and organizing information.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Developed an AI-based web crawling system in Python, improving Python skills, AI understanding, and data analysis and machine learning abilities.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172073" cy="10287000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724617" y="5463870"/>
            <a:ext cx="6775181" cy="3811039"/>
          </a:xfrm>
          <a:custGeom>
            <a:avLst/>
            <a:gdLst/>
            <a:ahLst/>
            <a:cxnLst/>
            <a:rect r="r" b="b" t="t" l="l"/>
            <a:pathLst>
              <a:path h="3811039" w="6775181">
                <a:moveTo>
                  <a:pt x="0" y="0"/>
                </a:moveTo>
                <a:lnTo>
                  <a:pt x="6775180" y="0"/>
                </a:lnTo>
                <a:lnTo>
                  <a:pt x="6775180" y="3811040"/>
                </a:lnTo>
                <a:lnTo>
                  <a:pt x="0" y="3811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6202" y="799964"/>
            <a:ext cx="7337513" cy="4127351"/>
          </a:xfrm>
          <a:custGeom>
            <a:avLst/>
            <a:gdLst/>
            <a:ahLst/>
            <a:cxnLst/>
            <a:rect r="r" b="b" t="t" l="l"/>
            <a:pathLst>
              <a:path h="4127351" w="7337513">
                <a:moveTo>
                  <a:pt x="0" y="0"/>
                </a:moveTo>
                <a:lnTo>
                  <a:pt x="7337512" y="0"/>
                </a:lnTo>
                <a:lnTo>
                  <a:pt x="7337512" y="4127350"/>
                </a:lnTo>
                <a:lnTo>
                  <a:pt x="0" y="412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42592"/>
            <a:ext cx="47572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80"/>
              </a:lnSpc>
              <a:spcBef>
                <a:spcPct val="0"/>
              </a:spcBef>
            </a:pPr>
            <a:r>
              <a:rPr lang="en-US" b="true" sz="5067">
                <a:solidFill>
                  <a:srgbClr val="1B1B1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294" y="1882990"/>
            <a:ext cx="5645484" cy="582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Without GPT, converting and structuring data obtained through crawling would have been difficult.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Due to my limited knowledge in server configuration during the backend development process, unexpected delays occurred.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survey responses were slow, causing unforeseen project delays.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1B1B1B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 complex issue with a white screen during development required significant time and effort to resolve, posing a challenging task.</a:t>
            </a:r>
          </a:p>
          <a:p>
            <a:pPr algn="l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2715" y="1792225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61652" y="-2828925"/>
            <a:ext cx="5657850" cy="5657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55786" y="1641661"/>
            <a:ext cx="6779919" cy="2979490"/>
            <a:chOff x="0" y="0"/>
            <a:chExt cx="9039891" cy="39726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039891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B1B1B"/>
                  </a:solidFill>
                  <a:latin typeface="Source Han Sans KR Heavy"/>
                  <a:ea typeface="Source Han Sans KR Heavy"/>
                  <a:cs typeface="Source Han Sans KR Heavy"/>
                  <a:sym typeface="Source Han Sans KR Heavy"/>
                </a:rPr>
                <a:t>Thank you!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38679"/>
              <a:ext cx="7567422" cy="120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72"/>
                </a:lnSpc>
              </a:pPr>
              <a:r>
                <a:rPr lang="en-US" sz="2825">
                  <a:solidFill>
                    <a:srgbClr val="1B1B1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Please feel free to contact me </a:t>
              </a:r>
            </a:p>
            <a:p>
              <a:pPr algn="l" marL="0" indent="0" lvl="0">
                <a:lnSpc>
                  <a:spcPts val="3672"/>
                </a:lnSpc>
                <a:spcBef>
                  <a:spcPct val="0"/>
                </a:spcBef>
              </a:pPr>
              <a:r>
                <a:rPr lang="en-US" sz="2825">
                  <a:solidFill>
                    <a:srgbClr val="1B1B1B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if you have any questions.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767266" y="4945371"/>
            <a:ext cx="6156957" cy="615693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045" r="0" b="-48954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55750"/>
            <a:ext cx="9775019" cy="95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8"/>
              </a:lnSpc>
              <a:spcBef>
                <a:spcPct val="0"/>
              </a:spcBef>
            </a:pPr>
            <a:r>
              <a:rPr lang="en-US" b="true" sz="6331">
                <a:solidFill>
                  <a:srgbClr val="1B1B1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Why this Project?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72272" y="1938043"/>
            <a:ext cx="2224083" cy="22240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284313" y="2665020"/>
            <a:ext cx="7593960" cy="84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2538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Many online store managers still rely on manual methods for collecting product information.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172272" y="4774993"/>
            <a:ext cx="2224083" cy="22240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84313" y="5327448"/>
            <a:ext cx="7593960" cy="126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2538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The recent surge in hacking incidents has led to an increase in complaints from online shoppers about e-commerce platforms and reduced credibility.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72272" y="7501345"/>
            <a:ext cx="2224083" cy="22240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84313" y="7915101"/>
            <a:ext cx="7066873" cy="168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  <a:spcBef>
                <a:spcPct val="0"/>
              </a:spcBef>
            </a:pPr>
            <a:r>
              <a:rPr lang="en-US" b="true" sz="2538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Obstructive advertising, badly designed site layout, and uncomfortable category placement and filtering capabilities cause inconvenience to users.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7862" y="409575"/>
            <a:ext cx="1290809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aim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66925" y="5978413"/>
            <a:ext cx="294057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Provide an AI-Based Web Crawling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90369" y="5980617"/>
            <a:ext cx="294057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Simplify Product Information Collection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2408" y="5980617"/>
            <a:ext cx="2940570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UI/UX Enhancement for Buyers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33979" y="5978413"/>
            <a:ext cx="294057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0"/>
              </a:lnSpc>
              <a:spcBef>
                <a:spcPct val="0"/>
              </a:spcBef>
            </a:pPr>
            <a:r>
              <a:rPr lang="en-US" b="true" sz="23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Data Security and Privacy using MongoDB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6925" y="2042646"/>
            <a:ext cx="11847404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Develop an AI web crawling system for online shopping site administrators to swiftly gather product information</a:t>
            </a:r>
          </a:p>
          <a:p>
            <a:pPr algn="just"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b="true" sz="2499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Focusing on improving the site's UI/UX for a better shopping experience.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7862" y="4018467"/>
            <a:ext cx="1290809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objectives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5313"/>
            <a:ext cx="1290809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5599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Problem statement and Solutions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6051"/>
            <a:ext cx="7538425" cy="451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-  Many websites including online shopping malls are hacked for lack of security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-  The manual collection of product information from the official website or various sales sites causes many problems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-  User convenience is reduced due to inconvenient UI/UX design elements on the website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b="true" sz="2499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-  Lack of providing Selling Points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05668" y="2006051"/>
            <a:ext cx="7703100" cy="410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  Data protection Using MongoDB and powerful                       encryption 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  Collecting automated product information using an AI-based web crawling system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sz="2499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  Improving user convenience by improving the uncomfortable UI/UX design on the Website</a:t>
            </a:r>
          </a:p>
          <a:p>
            <a:pPr algn="just">
              <a:lnSpc>
                <a:spcPts val="3249"/>
              </a:lnSpc>
            </a:pPr>
          </a:p>
          <a:p>
            <a:pPr algn="just">
              <a:lnSpc>
                <a:spcPts val="3249"/>
              </a:lnSpc>
            </a:pPr>
            <a:r>
              <a:rPr lang="en-US" b="true" sz="2499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+  Provides selling point sections for all product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6212214" y="-4021602"/>
            <a:ext cx="5726104" cy="18066845"/>
          </a:xfrm>
          <a:custGeom>
            <a:avLst/>
            <a:gdLst/>
            <a:ahLst/>
            <a:cxnLst/>
            <a:rect r="r" b="b" t="t" l="l"/>
            <a:pathLst>
              <a:path h="18066845" w="5726104">
                <a:moveTo>
                  <a:pt x="0" y="0"/>
                </a:moveTo>
                <a:lnTo>
                  <a:pt x="5726104" y="0"/>
                </a:lnTo>
                <a:lnTo>
                  <a:pt x="5726104" y="18066846"/>
                </a:lnTo>
                <a:lnTo>
                  <a:pt x="0" y="18066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35" y="595312"/>
            <a:ext cx="1290809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5599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Plan(Gantt chart)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8932" y="6021533"/>
            <a:ext cx="3457970" cy="3457970"/>
          </a:xfrm>
          <a:custGeom>
            <a:avLst/>
            <a:gdLst/>
            <a:ahLst/>
            <a:cxnLst/>
            <a:rect r="r" b="b" t="t" l="l"/>
            <a:pathLst>
              <a:path h="3457970" w="3457970">
                <a:moveTo>
                  <a:pt x="0" y="0"/>
                </a:moveTo>
                <a:lnTo>
                  <a:pt x="3457970" y="0"/>
                </a:lnTo>
                <a:lnTo>
                  <a:pt x="3457970" y="3457970"/>
                </a:lnTo>
                <a:lnTo>
                  <a:pt x="0" y="345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76902" y="1966930"/>
            <a:ext cx="4600156" cy="3239177"/>
          </a:xfrm>
          <a:custGeom>
            <a:avLst/>
            <a:gdLst/>
            <a:ahLst/>
            <a:cxnLst/>
            <a:rect r="r" b="b" t="t" l="l"/>
            <a:pathLst>
              <a:path h="3239177" w="4600156">
                <a:moveTo>
                  <a:pt x="0" y="0"/>
                </a:moveTo>
                <a:lnTo>
                  <a:pt x="4600157" y="0"/>
                </a:lnTo>
                <a:lnTo>
                  <a:pt x="4600157" y="3239176"/>
                </a:lnTo>
                <a:lnTo>
                  <a:pt x="0" y="323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81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135" y="595313"/>
            <a:ext cx="1290809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5599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Technical Literature Review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135" y="1928830"/>
            <a:ext cx="9548634" cy="729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Development Tool: 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Visual Studio Code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Tools used in creating online shopping site: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JavaScript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Node JS &amp; React JS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MongoDB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Tools used in creating AI web crawling system: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Python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Beautiful Soup</a:t>
            </a: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OpenAI API(ChatGPT)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  <a:p>
            <a:pPr algn="l">
              <a:lnSpc>
                <a:spcPts val="3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172073" cy="10287000"/>
          </a:xfrm>
          <a:prstGeom prst="rect">
            <a:avLst/>
          </a:prstGeom>
          <a:solidFill>
            <a:srgbClr val="F8FF7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451107" y="2891646"/>
            <a:ext cx="4229083" cy="7048472"/>
          </a:xfrm>
          <a:custGeom>
            <a:avLst/>
            <a:gdLst/>
            <a:ahLst/>
            <a:cxnLst/>
            <a:rect r="r" b="b" t="t" l="l"/>
            <a:pathLst>
              <a:path h="7048472" w="4229083">
                <a:moveTo>
                  <a:pt x="0" y="0"/>
                </a:moveTo>
                <a:lnTo>
                  <a:pt x="4229083" y="0"/>
                </a:lnTo>
                <a:lnTo>
                  <a:pt x="4229083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5665" y="507719"/>
            <a:ext cx="5342667" cy="7017151"/>
          </a:xfrm>
          <a:custGeom>
            <a:avLst/>
            <a:gdLst/>
            <a:ahLst/>
            <a:cxnLst/>
            <a:rect r="r" b="b" t="t" l="l"/>
            <a:pathLst>
              <a:path h="7017151" w="5342667">
                <a:moveTo>
                  <a:pt x="0" y="0"/>
                </a:moveTo>
                <a:lnTo>
                  <a:pt x="5342667" y="0"/>
                </a:lnTo>
                <a:lnTo>
                  <a:pt x="5342667" y="7017151"/>
                </a:lnTo>
                <a:lnTo>
                  <a:pt x="0" y="701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985" y="604837"/>
            <a:ext cx="857289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Research 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985" y="1835468"/>
            <a:ext cx="85728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Project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985" y="3601555"/>
            <a:ext cx="5309687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To </a:t>
            </a:r>
            <a:r>
              <a:rPr lang="en-US" sz="18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gather user feedback on the UI/UX of an online shopping site, I visited online blogs and communities where users discussed their experiences.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985" y="6083770"/>
            <a:ext cx="5311313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I</a:t>
            </a:r>
            <a:r>
              <a:rPr lang="en-US" sz="18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 collected diverse opinions and perspectives from these posts and also analyzed the comments on the posts to gain insights into how users perceive various UI/UX elements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6800" y="1551310"/>
            <a:ext cx="5065325" cy="8008689"/>
          </a:xfrm>
          <a:custGeom>
            <a:avLst/>
            <a:gdLst/>
            <a:ahLst/>
            <a:cxnLst/>
            <a:rect r="r" b="b" t="t" l="l"/>
            <a:pathLst>
              <a:path h="8008689" w="5065325">
                <a:moveTo>
                  <a:pt x="0" y="0"/>
                </a:moveTo>
                <a:lnTo>
                  <a:pt x="5065325" y="0"/>
                </a:lnTo>
                <a:lnTo>
                  <a:pt x="5065325" y="8008689"/>
                </a:lnTo>
                <a:lnTo>
                  <a:pt x="0" y="800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9575"/>
            <a:ext cx="831577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Requirements Gathering: </a:t>
            </a:r>
          </a:p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Questionnaire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75965"/>
            <a:ext cx="8493536" cy="300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27 Responses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15 Questions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3 Demographic Questions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12 UI/UX questions on online   shopping sites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373" y="1162893"/>
            <a:ext cx="6237514" cy="2635556"/>
          </a:xfrm>
          <a:custGeom>
            <a:avLst/>
            <a:gdLst/>
            <a:ahLst/>
            <a:cxnLst/>
            <a:rect r="r" b="b" t="t" l="l"/>
            <a:pathLst>
              <a:path h="2635556" w="6237514">
                <a:moveTo>
                  <a:pt x="0" y="0"/>
                </a:moveTo>
                <a:lnTo>
                  <a:pt x="6237514" y="0"/>
                </a:lnTo>
                <a:lnTo>
                  <a:pt x="6237514" y="2635556"/>
                </a:lnTo>
                <a:lnTo>
                  <a:pt x="0" y="263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6" t="-4711" r="-13847" b="-79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373" y="4292575"/>
            <a:ext cx="6237514" cy="2496293"/>
          </a:xfrm>
          <a:custGeom>
            <a:avLst/>
            <a:gdLst/>
            <a:ahLst/>
            <a:cxnLst/>
            <a:rect r="r" b="b" t="t" l="l"/>
            <a:pathLst>
              <a:path h="2496293" w="6237514">
                <a:moveTo>
                  <a:pt x="0" y="0"/>
                </a:moveTo>
                <a:lnTo>
                  <a:pt x="6237514" y="0"/>
                </a:lnTo>
                <a:lnTo>
                  <a:pt x="6237514" y="2496292"/>
                </a:lnTo>
                <a:lnTo>
                  <a:pt x="0" y="2496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19" t="-6016" r="-5747" b="-737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0590" y="1162893"/>
            <a:ext cx="6771621" cy="2635556"/>
          </a:xfrm>
          <a:custGeom>
            <a:avLst/>
            <a:gdLst/>
            <a:ahLst/>
            <a:cxnLst/>
            <a:rect r="r" b="b" t="t" l="l"/>
            <a:pathLst>
              <a:path h="2635556" w="6771621">
                <a:moveTo>
                  <a:pt x="0" y="0"/>
                </a:moveTo>
                <a:lnTo>
                  <a:pt x="6771621" y="0"/>
                </a:lnTo>
                <a:lnTo>
                  <a:pt x="6771621" y="2635556"/>
                </a:lnTo>
                <a:lnTo>
                  <a:pt x="0" y="2635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68" t="-7811" r="-9520" b="-9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0590" y="4292575"/>
            <a:ext cx="6771621" cy="2642260"/>
          </a:xfrm>
          <a:custGeom>
            <a:avLst/>
            <a:gdLst/>
            <a:ahLst/>
            <a:cxnLst/>
            <a:rect r="r" b="b" t="t" l="l"/>
            <a:pathLst>
              <a:path h="2642260" w="6771621">
                <a:moveTo>
                  <a:pt x="0" y="0"/>
                </a:moveTo>
                <a:lnTo>
                  <a:pt x="6771621" y="0"/>
                </a:lnTo>
                <a:lnTo>
                  <a:pt x="6771621" y="2642260"/>
                </a:lnTo>
                <a:lnTo>
                  <a:pt x="0" y="264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3" t="-7680" r="-6151" b="-921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6373" y="7141732"/>
            <a:ext cx="6385187" cy="2860960"/>
          </a:xfrm>
          <a:custGeom>
            <a:avLst/>
            <a:gdLst/>
            <a:ahLst/>
            <a:cxnLst/>
            <a:rect r="r" b="b" t="t" l="l"/>
            <a:pathLst>
              <a:path h="2860960" w="6385187">
                <a:moveTo>
                  <a:pt x="0" y="0"/>
                </a:moveTo>
                <a:lnTo>
                  <a:pt x="6385187" y="0"/>
                </a:lnTo>
                <a:lnTo>
                  <a:pt x="6385187" y="2860959"/>
                </a:lnTo>
                <a:lnTo>
                  <a:pt x="0" y="2860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141732"/>
            <a:ext cx="6647710" cy="3051594"/>
          </a:xfrm>
          <a:custGeom>
            <a:avLst/>
            <a:gdLst/>
            <a:ahLst/>
            <a:cxnLst/>
            <a:rect r="r" b="b" t="t" l="l"/>
            <a:pathLst>
              <a:path h="3051594" w="6647710">
                <a:moveTo>
                  <a:pt x="0" y="0"/>
                </a:moveTo>
                <a:lnTo>
                  <a:pt x="6647710" y="0"/>
                </a:lnTo>
                <a:lnTo>
                  <a:pt x="6647710" y="3051594"/>
                </a:lnTo>
                <a:lnTo>
                  <a:pt x="0" y="3051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-190500"/>
            <a:ext cx="10359363" cy="113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03"/>
              </a:lnSpc>
              <a:spcBef>
                <a:spcPct val="0"/>
              </a:spcBef>
            </a:pPr>
            <a:r>
              <a:rPr lang="en-US" b="true" sz="7419">
                <a:solidFill>
                  <a:srgbClr val="1B1B1B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Questionnaire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DAGPkortgI0</dc:identifier>
  <dcterms:modified xsi:type="dcterms:W3CDTF">2011-08-01T06:04:30Z</dcterms:modified>
  <cp:revision>1</cp:revision>
  <dc:title>FYP VIVA의 사본</dc:title>
</cp:coreProperties>
</file>